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8" r:id="rId3"/>
    <p:sldId id="259" r:id="rId4"/>
    <p:sldId id="263" r:id="rId5"/>
    <p:sldId id="260" r:id="rId6"/>
    <p:sldId id="264"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397762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1706460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1365206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227529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282211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3593922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2479805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219572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167306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1942138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015448-609A-4982-A7BC-575EF95D3BEB}"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3356819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15448-609A-4982-A7BC-575EF95D3BEB}"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FA5A6-03B2-497F-BDA2-4FF6E51C8A16}" type="slidenum">
              <a:rPr lang="en-IN" smtClean="0"/>
              <a:pPr/>
              <a:t>‹#›</a:t>
            </a:fld>
            <a:endParaRPr lang="en-IN"/>
          </a:p>
        </p:txBody>
      </p:sp>
    </p:spTree>
    <p:extLst>
      <p:ext uri="{BB962C8B-B14F-4D97-AF65-F5344CB8AC3E}">
        <p14:creationId xmlns:p14="http://schemas.microsoft.com/office/powerpoint/2010/main" xmlns="" val="1490111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COMPUTER FUNDAMETALS</a:t>
            </a:r>
            <a:endParaRPr lang="en-US" dirty="0"/>
          </a:p>
        </p:txBody>
      </p:sp>
      <p:sp>
        <p:nvSpPr>
          <p:cNvPr id="3" name="Subtitle 2"/>
          <p:cNvSpPr>
            <a:spLocks noGrp="1"/>
          </p:cNvSpPr>
          <p:nvPr>
            <p:ph type="subTitle" idx="1"/>
          </p:nvPr>
        </p:nvSpPr>
        <p:spPr/>
        <p:txBody>
          <a:bodyPr/>
          <a:lstStyle/>
          <a:p>
            <a:endParaRPr lang="en-US" dirty="0" smtClean="0"/>
          </a:p>
          <a:p>
            <a:r>
              <a:rPr lang="en-US" dirty="0" smtClean="0"/>
              <a:t>INTODUCTION TO COMPUTER SYSTEM</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What Is Computer?</a:t>
            </a:r>
            <a:endParaRPr lang="en-IN" dirty="0"/>
          </a:p>
        </p:txBody>
      </p:sp>
      <p:sp>
        <p:nvSpPr>
          <p:cNvPr id="3" name="Content Placeholder 2"/>
          <p:cNvSpPr>
            <a:spLocks noGrp="1"/>
          </p:cNvSpPr>
          <p:nvPr>
            <p:ph idx="1"/>
          </p:nvPr>
        </p:nvSpPr>
        <p:spPr>
          <a:xfrm>
            <a:off x="838200" y="1825625"/>
            <a:ext cx="10515600" cy="2148064"/>
          </a:xfrm>
        </p:spPr>
        <p:txBody>
          <a:bodyPr/>
          <a:lstStyle/>
          <a:p>
            <a:r>
              <a:rPr lang="en-US" dirty="0"/>
              <a:t>A </a:t>
            </a:r>
            <a:r>
              <a:rPr lang="en-US" b="1" dirty="0"/>
              <a:t>computer</a:t>
            </a:r>
            <a:r>
              <a:rPr lang="en-US" dirty="0"/>
              <a:t> is an electronic device that manipulates information, or data. It has the ability to </a:t>
            </a:r>
            <a:r>
              <a:rPr lang="en-US" b="1" dirty="0"/>
              <a:t>store</a:t>
            </a:r>
            <a:r>
              <a:rPr lang="en-US" dirty="0"/>
              <a:t>, </a:t>
            </a:r>
            <a:r>
              <a:rPr lang="en-US" b="1" dirty="0"/>
              <a:t>retrieve</a:t>
            </a:r>
            <a:r>
              <a:rPr lang="en-US" dirty="0"/>
              <a:t>, and </a:t>
            </a:r>
            <a:r>
              <a:rPr lang="en-US" b="1" dirty="0"/>
              <a:t>process</a:t>
            </a:r>
            <a:r>
              <a:rPr lang="en-US" dirty="0"/>
              <a:t> data. You may already know that you can use a computer to </a:t>
            </a:r>
            <a:r>
              <a:rPr lang="en-US" b="1" dirty="0"/>
              <a:t>type documents</a:t>
            </a:r>
            <a:r>
              <a:rPr lang="en-US" dirty="0"/>
              <a:t>, </a:t>
            </a:r>
            <a:r>
              <a:rPr lang="en-US" b="1" dirty="0"/>
              <a:t>send email</a:t>
            </a:r>
            <a:r>
              <a:rPr lang="en-US" dirty="0"/>
              <a:t>, </a:t>
            </a:r>
            <a:r>
              <a:rPr lang="en-US" b="1" dirty="0"/>
              <a:t>play games</a:t>
            </a:r>
            <a:r>
              <a:rPr lang="en-US" dirty="0"/>
              <a:t>, and </a:t>
            </a:r>
            <a:r>
              <a:rPr lang="en-US" b="1" dirty="0"/>
              <a:t>browse the Web</a:t>
            </a:r>
            <a:r>
              <a:rPr lang="en-US" dirty="0"/>
              <a:t>. You can also use it to edit or create </a:t>
            </a:r>
            <a:r>
              <a:rPr lang="en-US" b="1" dirty="0"/>
              <a:t>spreadsheets</a:t>
            </a:r>
            <a:r>
              <a:rPr lang="en-US" dirty="0"/>
              <a:t>, </a:t>
            </a:r>
            <a:r>
              <a:rPr lang="en-US" b="1" dirty="0"/>
              <a:t>presentations</a:t>
            </a:r>
            <a:r>
              <a:rPr lang="en-US" dirty="0"/>
              <a:t>, and even</a:t>
            </a:r>
            <a:r>
              <a:rPr lang="en-US" b="1" dirty="0"/>
              <a:t> videos</a:t>
            </a:r>
            <a:r>
              <a:rPr lang="en-US" dirty="0"/>
              <a:t>.</a:t>
            </a:r>
            <a:endParaRPr lang="en-IN" dirty="0"/>
          </a:p>
        </p:txBody>
      </p:sp>
      <p:pic>
        <p:nvPicPr>
          <p:cNvPr id="4" name="Picture 3"/>
          <p:cNvPicPr>
            <a:picLocks noChangeAspect="1"/>
          </p:cNvPicPr>
          <p:nvPr/>
        </p:nvPicPr>
        <p:blipFill>
          <a:blip r:embed="rId2"/>
          <a:stretch>
            <a:fillRect/>
          </a:stretch>
        </p:blipFill>
        <p:spPr>
          <a:xfrm>
            <a:off x="149225" y="4108626"/>
            <a:ext cx="4671131" cy="2335566"/>
          </a:xfrm>
          <a:prstGeom prst="rect">
            <a:avLst/>
          </a:prstGeom>
        </p:spPr>
      </p:pic>
      <p:pic>
        <p:nvPicPr>
          <p:cNvPr id="5" name="Picture 4"/>
          <p:cNvPicPr>
            <a:picLocks noChangeAspect="1"/>
          </p:cNvPicPr>
          <p:nvPr/>
        </p:nvPicPr>
        <p:blipFill>
          <a:blip r:embed="rId3"/>
          <a:stretch>
            <a:fillRect/>
          </a:stretch>
        </p:blipFill>
        <p:spPr>
          <a:xfrm>
            <a:off x="6406582" y="4017476"/>
            <a:ext cx="4639458" cy="2517866"/>
          </a:xfrm>
          <a:prstGeom prst="rect">
            <a:avLst/>
          </a:prstGeom>
        </p:spPr>
      </p:pic>
    </p:spTree>
    <p:extLst>
      <p:ext uri="{BB962C8B-B14F-4D97-AF65-F5344CB8AC3E}">
        <p14:creationId xmlns:p14="http://schemas.microsoft.com/office/powerpoint/2010/main" xmlns="" val="1221427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2356" y="440265"/>
            <a:ext cx="9144000" cy="811919"/>
          </a:xfrm>
        </p:spPr>
        <p:txBody>
          <a:bodyPr>
            <a:normAutofit fontScale="90000"/>
          </a:bodyPr>
          <a:lstStyle/>
          <a:p>
            <a:r>
              <a:rPr lang="en-IN" b="1" u="sng" dirty="0"/>
              <a:t>C</a:t>
            </a:r>
            <a:r>
              <a:rPr lang="en-IN" b="1" u="sng" dirty="0" smtClean="0"/>
              <a:t>haracteristics of Computer</a:t>
            </a:r>
            <a:endParaRPr lang="en-IN" b="1" u="sng" dirty="0"/>
          </a:p>
        </p:txBody>
      </p:sp>
      <p:sp>
        <p:nvSpPr>
          <p:cNvPr id="3" name="Subtitle 2"/>
          <p:cNvSpPr>
            <a:spLocks noGrp="1"/>
          </p:cNvSpPr>
          <p:nvPr>
            <p:ph type="subTitle" idx="1"/>
          </p:nvPr>
        </p:nvSpPr>
        <p:spPr>
          <a:xfrm>
            <a:off x="1524000" y="1512711"/>
            <a:ext cx="9144000" cy="5345289"/>
          </a:xfrm>
        </p:spPr>
        <p:txBody>
          <a:bodyPr>
            <a:normAutofit/>
          </a:bodyPr>
          <a:lstStyle/>
          <a:p>
            <a:pPr marL="342900" indent="-342900">
              <a:buFont typeface="Wingdings" panose="05000000000000000000" pitchFamily="2" charset="2"/>
              <a:buChar char="v"/>
            </a:pPr>
            <a:r>
              <a:rPr lang="en-US" b="1" u="sng" dirty="0" smtClean="0"/>
              <a:t>Speed- </a:t>
            </a:r>
            <a:r>
              <a:rPr lang="en-US" dirty="0" smtClean="0"/>
              <a:t>A </a:t>
            </a:r>
            <a:r>
              <a:rPr lang="en-US" dirty="0"/>
              <a:t>computer works with much higher speed and accuracy compared to humans while performing mathematical calculations. Computers can process millions (1,000,000) of instructions per second. The time taken by computers for their operations is microseconds and </a:t>
            </a:r>
            <a:r>
              <a:rPr lang="en-US" dirty="0" smtClean="0"/>
              <a:t>nanoseconds</a:t>
            </a:r>
            <a:r>
              <a:rPr lang="en-US" dirty="0" smtClean="0"/>
              <a:t>.</a:t>
            </a:r>
          </a:p>
          <a:p>
            <a:pPr marL="342900" indent="-342900">
              <a:buFont typeface="Wingdings" panose="05000000000000000000" pitchFamily="2" charset="2"/>
              <a:buChar char="v"/>
            </a:pPr>
            <a:endParaRPr lang="en-US" dirty="0" smtClean="0"/>
          </a:p>
          <a:p>
            <a:pPr marL="342900" indent="-342900">
              <a:buFont typeface="Wingdings" panose="05000000000000000000" pitchFamily="2" charset="2"/>
              <a:buChar char="v"/>
            </a:pPr>
            <a:r>
              <a:rPr lang="en-US" b="1" u="sng" dirty="0" smtClean="0"/>
              <a:t>Accuracy- </a:t>
            </a:r>
            <a:r>
              <a:rPr lang="en-US" dirty="0" smtClean="0"/>
              <a:t>Computers </a:t>
            </a:r>
            <a:r>
              <a:rPr lang="en-US" dirty="0"/>
              <a:t>perform calculations with 100% accuracy. Errors may occur due to data inconsistency or inaccuracy</a:t>
            </a:r>
            <a:r>
              <a:rPr lang="en-US" dirty="0" smtClean="0"/>
              <a:t>.</a:t>
            </a:r>
          </a:p>
          <a:p>
            <a:pPr marL="342900" indent="-342900">
              <a:buFont typeface="Wingdings" panose="05000000000000000000" pitchFamily="2" charset="2"/>
              <a:buChar char="v"/>
            </a:pPr>
            <a:endParaRPr lang="en-US" dirty="0" smtClean="0"/>
          </a:p>
          <a:p>
            <a:r>
              <a:rPr lang="en-US" b="1" u="sng" dirty="0" smtClean="0"/>
              <a:t> Diligence-</a:t>
            </a:r>
            <a:r>
              <a:rPr lang="en-US" dirty="0" smtClean="0"/>
              <a:t>A </a:t>
            </a:r>
            <a:r>
              <a:rPr lang="en-US" dirty="0"/>
              <a:t>computer can perform millions of tasks or calculations with the same consistency and accuracy. It doesn’t feel any fatigue or lack of concentration. Its memory also makes it superior to that of human beings</a:t>
            </a:r>
            <a:r>
              <a:rPr lang="en-US" dirty="0" smtClean="0"/>
              <a:t>.</a:t>
            </a:r>
            <a:r>
              <a:rPr lang="en-US" dirty="0"/>
              <a:t> </a:t>
            </a:r>
            <a:endParaRPr lang="en-US" dirty="0" smtClean="0"/>
          </a:p>
          <a:p>
            <a:pPr marL="342900" indent="-342900">
              <a:buFont typeface="Wingdings" panose="05000000000000000000" pitchFamily="2" charset="2"/>
              <a:buChar char="v"/>
            </a:pPr>
            <a:endParaRPr lang="en-US" dirty="0"/>
          </a:p>
          <a:p>
            <a:endParaRPr lang="en-US" dirty="0"/>
          </a:p>
          <a:p>
            <a:endParaRPr lang="en-US" dirty="0"/>
          </a:p>
          <a:p>
            <a:endParaRPr lang="en-US" dirty="0" smtClean="0"/>
          </a:p>
          <a:p>
            <a:pPr marL="342900" indent="-342900">
              <a:buFont typeface="Wingdings" panose="05000000000000000000" pitchFamily="2" charset="2"/>
              <a:buChar char="v"/>
            </a:pPr>
            <a:endParaRPr lang="en-US" dirty="0"/>
          </a:p>
          <a:p>
            <a:endParaRPr lang="en-IN" dirty="0"/>
          </a:p>
        </p:txBody>
      </p:sp>
    </p:spTree>
    <p:extLst>
      <p:ext uri="{BB962C8B-B14F-4D97-AF65-F5344CB8AC3E}">
        <p14:creationId xmlns:p14="http://schemas.microsoft.com/office/powerpoint/2010/main" xmlns="" val="3351231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755" y="1765386"/>
            <a:ext cx="12192000" cy="3046988"/>
          </a:xfrm>
          <a:prstGeom prst="rect">
            <a:avLst/>
          </a:prstGeom>
        </p:spPr>
        <p:txBody>
          <a:bodyPr wrap="square">
            <a:spAutoFit/>
          </a:bodyPr>
          <a:lstStyle/>
          <a:p>
            <a:pPr marL="342900" indent="-342900">
              <a:buFont typeface="Wingdings" panose="05000000000000000000" pitchFamily="2" charset="2"/>
              <a:buChar char="v"/>
            </a:pPr>
            <a:r>
              <a:rPr lang="en-US" sz="2400" b="1" u="sng" dirty="0" smtClean="0"/>
              <a:t>Versatility- </a:t>
            </a:r>
            <a:r>
              <a:rPr lang="en-US" sz="2400" dirty="0" smtClean="0"/>
              <a:t>Versatility refers to the capability of a computer to perform different kinds of works with same accuracy and efficiency</a:t>
            </a:r>
            <a:r>
              <a:rPr lang="en-US" sz="2400" dirty="0" smtClean="0"/>
              <a:t>.</a:t>
            </a:r>
          </a:p>
          <a:p>
            <a:pPr marL="342900" indent="-342900">
              <a:buFont typeface="Wingdings" panose="05000000000000000000" pitchFamily="2" charset="2"/>
              <a:buChar char="v"/>
            </a:pPr>
            <a:endParaRPr lang="en-US" sz="2400" dirty="0" smtClean="0"/>
          </a:p>
          <a:p>
            <a:pPr marL="342900" indent="-342900">
              <a:buFont typeface="Wingdings" panose="05000000000000000000" pitchFamily="2" charset="2"/>
              <a:buChar char="v"/>
            </a:pPr>
            <a:r>
              <a:rPr lang="en-US" sz="2400" b="1" u="sng" dirty="0" smtClean="0"/>
              <a:t>Reliability- </a:t>
            </a:r>
            <a:r>
              <a:rPr lang="en-US" sz="2400" dirty="0" smtClean="0"/>
              <a:t>A computer is reliable as it gives consistent result for similar set of data i.e., if we give same set of input any number of times, we will get the same result</a:t>
            </a:r>
            <a:r>
              <a:rPr lang="en-US" sz="2400" dirty="0" smtClean="0"/>
              <a:t>.</a:t>
            </a:r>
          </a:p>
          <a:p>
            <a:pPr marL="342900" indent="-342900">
              <a:buFont typeface="Wingdings" panose="05000000000000000000" pitchFamily="2" charset="2"/>
              <a:buChar char="v"/>
            </a:pPr>
            <a:endParaRPr lang="en-US" sz="2400" dirty="0" smtClean="0"/>
          </a:p>
          <a:p>
            <a:pPr marL="342900" indent="-342900">
              <a:buFont typeface="Wingdings" panose="05000000000000000000" pitchFamily="2" charset="2"/>
              <a:buChar char="v"/>
            </a:pPr>
            <a:r>
              <a:rPr lang="en-US" sz="2400" b="1" u="sng" dirty="0" smtClean="0"/>
              <a:t>Automation-</a:t>
            </a:r>
            <a:r>
              <a:rPr lang="en-US" sz="2400" dirty="0" smtClean="0"/>
              <a:t>Computer performs all the tasks automatically i.e. it performs tasks without manual intervention.</a:t>
            </a:r>
            <a:endParaRPr lang="en-US" sz="2400" dirty="0"/>
          </a:p>
        </p:txBody>
      </p:sp>
      <p:sp>
        <p:nvSpPr>
          <p:cNvPr id="3" name="Rectangle 2"/>
          <p:cNvSpPr/>
          <p:nvPr/>
        </p:nvSpPr>
        <p:spPr>
          <a:xfrm>
            <a:off x="0" y="697077"/>
            <a:ext cx="12191999" cy="707886"/>
          </a:xfrm>
          <a:prstGeom prst="rect">
            <a:avLst/>
          </a:prstGeom>
        </p:spPr>
        <p:txBody>
          <a:bodyPr wrap="square">
            <a:spAutoFit/>
          </a:bodyPr>
          <a:lstStyle/>
          <a:p>
            <a:pPr algn="ctr"/>
            <a:r>
              <a:rPr lang="en-IN" sz="4000" b="1" u="sng" dirty="0" smtClean="0"/>
              <a:t>Characteristics of Computer</a:t>
            </a:r>
            <a:endParaRPr lang="en-US" sz="4000" b="1"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06399"/>
            <a:ext cx="9144000" cy="947385"/>
          </a:xfrm>
        </p:spPr>
        <p:txBody>
          <a:bodyPr/>
          <a:lstStyle/>
          <a:p>
            <a:r>
              <a:rPr lang="en-IN" dirty="0" smtClean="0"/>
              <a:t>Types Of Computer</a:t>
            </a:r>
            <a:endParaRPr lang="en-IN" dirty="0"/>
          </a:p>
        </p:txBody>
      </p:sp>
      <p:sp>
        <p:nvSpPr>
          <p:cNvPr id="3" name="Subtitle 2"/>
          <p:cNvSpPr>
            <a:spLocks noGrp="1"/>
          </p:cNvSpPr>
          <p:nvPr>
            <p:ph type="subTitle" idx="1"/>
          </p:nvPr>
        </p:nvSpPr>
        <p:spPr>
          <a:xfrm>
            <a:off x="1027611" y="1727200"/>
            <a:ext cx="9144000" cy="5130800"/>
          </a:xfrm>
        </p:spPr>
        <p:txBody>
          <a:bodyPr>
            <a:normAutofit fontScale="92500" lnSpcReduction="10000"/>
          </a:bodyPr>
          <a:lstStyle/>
          <a:p>
            <a:pPr marL="342900" indent="-342900" fontAlgn="base">
              <a:buFont typeface="Courier New" panose="02070309020205020404" pitchFamily="49" charset="0"/>
              <a:buChar char="o"/>
            </a:pPr>
            <a:r>
              <a:rPr lang="en-IN" u="sng" dirty="0"/>
              <a:t>Desktop </a:t>
            </a:r>
            <a:r>
              <a:rPr lang="en-IN" u="sng" dirty="0" smtClean="0"/>
              <a:t>computers- </a:t>
            </a:r>
            <a:r>
              <a:rPr lang="en-US" dirty="0" smtClean="0"/>
              <a:t>Many </a:t>
            </a:r>
            <a:r>
              <a:rPr lang="en-US" dirty="0"/>
              <a:t>people use desktop computers at work, home, and school. Desktop computers are designed to be placed on a desk, and they're typically made up of a few different parts, including the computer case, monitor, keyboard, and mouse.</a:t>
            </a:r>
            <a:br>
              <a:rPr lang="en-US" dirty="0"/>
            </a:br>
            <a:endParaRPr lang="en-US" dirty="0" smtClean="0"/>
          </a:p>
          <a:p>
            <a:pPr marL="342900" indent="-342900" fontAlgn="base">
              <a:buFont typeface="Courier New" panose="02070309020205020404" pitchFamily="49" charset="0"/>
              <a:buChar char="o"/>
            </a:pPr>
            <a:r>
              <a:rPr lang="en-US" u="sng" dirty="0" smtClean="0"/>
              <a:t>Laptop computers- </a:t>
            </a:r>
            <a:r>
              <a:rPr lang="en-US" dirty="0"/>
              <a:t>The second type of computer you may be familiar with is a laptop computer, commonly called a laptop. Laptops are battery-powered computers that are more portable than desktops, allowing you to use them almost </a:t>
            </a:r>
            <a:r>
              <a:rPr lang="en-US" dirty="0" smtClean="0"/>
              <a:t>anywhere.</a:t>
            </a:r>
          </a:p>
          <a:p>
            <a:r>
              <a:rPr lang="en-US" dirty="0" smtClean="0"/>
              <a:t/>
            </a:r>
            <a:br>
              <a:rPr lang="en-US" dirty="0" smtClean="0"/>
            </a:br>
            <a:endParaRPr lang="en-US" b="1" u="sng" dirty="0"/>
          </a:p>
          <a:p>
            <a:pPr fontAlgn="base"/>
            <a:endParaRPr lang="en-US" b="1" u="sng" dirty="0"/>
          </a:p>
          <a:p>
            <a:pPr fontAlgn="base"/>
            <a:endParaRPr lang="en-IN" b="1" u="sng" dirty="0"/>
          </a:p>
          <a:p>
            <a:r>
              <a:rPr lang="en-IN" dirty="0" smtClean="0"/>
              <a:t/>
            </a:r>
            <a:br>
              <a:rPr lang="en-IN" dirty="0" smtClean="0"/>
            </a:br>
            <a:endParaRPr lang="en-IN" dirty="0"/>
          </a:p>
        </p:txBody>
      </p:sp>
      <p:pic>
        <p:nvPicPr>
          <p:cNvPr id="5" name="Picture 4"/>
          <p:cNvPicPr>
            <a:picLocks noChangeAspect="1"/>
          </p:cNvPicPr>
          <p:nvPr/>
        </p:nvPicPr>
        <p:blipFill>
          <a:blip r:embed="rId2"/>
          <a:stretch>
            <a:fillRect/>
          </a:stretch>
        </p:blipFill>
        <p:spPr>
          <a:xfrm>
            <a:off x="9069977" y="0"/>
            <a:ext cx="3122023" cy="1791582"/>
          </a:xfrm>
          <a:prstGeom prst="rect">
            <a:avLst/>
          </a:prstGeom>
        </p:spPr>
      </p:pic>
    </p:spTree>
    <p:extLst>
      <p:ext uri="{BB962C8B-B14F-4D97-AF65-F5344CB8AC3E}">
        <p14:creationId xmlns:p14="http://schemas.microsoft.com/office/powerpoint/2010/main" xmlns="" val="2976448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11347"/>
            <a:ext cx="12192000" cy="3539430"/>
          </a:xfrm>
          <a:prstGeom prst="rect">
            <a:avLst/>
          </a:prstGeom>
        </p:spPr>
        <p:txBody>
          <a:bodyPr wrap="square">
            <a:spAutoFit/>
          </a:bodyPr>
          <a:lstStyle/>
          <a:p>
            <a:pPr marL="342900" indent="-342900" fontAlgn="base">
              <a:buFont typeface="Courier New" panose="02070309020205020404" pitchFamily="49" charset="0"/>
              <a:buChar char="o"/>
            </a:pPr>
            <a:r>
              <a:rPr lang="en-US" sz="2800" i="1" u="sng" dirty="0" smtClean="0"/>
              <a:t>Tablet computers- </a:t>
            </a:r>
            <a:r>
              <a:rPr lang="en-US" sz="2800" i="1" dirty="0" smtClean="0"/>
              <a:t>Tablet computers—or tablets—are handheld computers that are even more portable than laptops. Instead of a keyboard and mouse, tablets use a touch-sensitive screen for typing and navigation. The </a:t>
            </a:r>
            <a:r>
              <a:rPr lang="en-US" sz="2800" i="1" dirty="0" err="1" smtClean="0"/>
              <a:t>iPad</a:t>
            </a:r>
            <a:r>
              <a:rPr lang="en-US" sz="2800" i="1" dirty="0" smtClean="0"/>
              <a:t> is an example of a tablet.</a:t>
            </a:r>
          </a:p>
          <a:p>
            <a:pPr marL="342900" indent="-342900" fontAlgn="base">
              <a:buFont typeface="Courier New" panose="02070309020205020404" pitchFamily="49" charset="0"/>
              <a:buChar char="o"/>
            </a:pPr>
            <a:r>
              <a:rPr lang="en-US" sz="2800" i="1" u="sng" dirty="0" smtClean="0"/>
              <a:t>Servers- </a:t>
            </a:r>
            <a:r>
              <a:rPr lang="en-US" sz="2800" i="1" dirty="0" smtClean="0"/>
              <a:t>A server is a computer that serves up information to other computers on a network. For example, whenever you use the Internet, you're looking at something that's stored on a server. Many businesses also use local file servers to store and share files internally.</a:t>
            </a:r>
            <a:endParaRPr lang="en-US" sz="2800" i="1" u="sng" dirty="0"/>
          </a:p>
        </p:txBody>
      </p:sp>
      <p:sp>
        <p:nvSpPr>
          <p:cNvPr id="3" name="Rectangle 2"/>
          <p:cNvSpPr/>
          <p:nvPr/>
        </p:nvSpPr>
        <p:spPr>
          <a:xfrm>
            <a:off x="1" y="749328"/>
            <a:ext cx="11874136" cy="830997"/>
          </a:xfrm>
          <a:prstGeom prst="rect">
            <a:avLst/>
          </a:prstGeom>
        </p:spPr>
        <p:txBody>
          <a:bodyPr wrap="square">
            <a:spAutoFit/>
          </a:bodyPr>
          <a:lstStyle/>
          <a:p>
            <a:pPr algn="ctr"/>
            <a:r>
              <a:rPr lang="en-IN" sz="4800" b="1" u="sng" dirty="0" smtClean="0"/>
              <a:t>Types Of Computer</a:t>
            </a:r>
            <a:endParaRPr lang="en-US" sz="4800" b="1" u="sng" dirty="0"/>
          </a:p>
        </p:txBody>
      </p:sp>
      <p:pic>
        <p:nvPicPr>
          <p:cNvPr id="4" name="Picture 3"/>
          <p:cNvPicPr>
            <a:picLocks noChangeAspect="1"/>
          </p:cNvPicPr>
          <p:nvPr/>
        </p:nvPicPr>
        <p:blipFill>
          <a:blip r:embed="rId2"/>
          <a:stretch>
            <a:fillRect/>
          </a:stretch>
        </p:blipFill>
        <p:spPr>
          <a:xfrm>
            <a:off x="9011461" y="466553"/>
            <a:ext cx="2847975" cy="130527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2908329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205</Words>
  <Application>Microsoft Office PowerPoint</Application>
  <PresentationFormat>Custom</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COMPUTER FUNDAMETALS</vt:lpstr>
      <vt:lpstr>What Is Computer?</vt:lpstr>
      <vt:lpstr>Characteristics of Computer</vt:lpstr>
      <vt:lpstr>Slide 4</vt:lpstr>
      <vt:lpstr>Types Of Computer</vt:lpstr>
      <vt:lpstr>Slide 6</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CHARACTERSTICS OF COMPUTER</dc:title>
  <dc:creator>Hewlett-Packard Company</dc:creator>
  <cp:lastModifiedBy>Os</cp:lastModifiedBy>
  <cp:revision>7</cp:revision>
  <dcterms:created xsi:type="dcterms:W3CDTF">2022-07-21T05:28:42Z</dcterms:created>
  <dcterms:modified xsi:type="dcterms:W3CDTF">2022-07-25T06:35:54Z</dcterms:modified>
</cp:coreProperties>
</file>